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8" r:id="rId3"/>
    <p:sldId id="295" r:id="rId4"/>
    <p:sldId id="311" r:id="rId5"/>
    <p:sldId id="290" r:id="rId6"/>
    <p:sldId id="310" r:id="rId7"/>
    <p:sldId id="318" r:id="rId8"/>
    <p:sldId id="321" r:id="rId9"/>
    <p:sldId id="303" r:id="rId10"/>
    <p:sldId id="315" r:id="rId11"/>
    <p:sldId id="314" r:id="rId12"/>
    <p:sldId id="316" r:id="rId13"/>
    <p:sldId id="317" r:id="rId14"/>
    <p:sldId id="320" r:id="rId15"/>
    <p:sldId id="313" r:id="rId16"/>
    <p:sldId id="319" r:id="rId17"/>
    <p:sldId id="291" r:id="rId18"/>
    <p:sldId id="312" r:id="rId19"/>
    <p:sldId id="30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87843" autoAdjust="0"/>
  </p:normalViewPr>
  <p:slideViewPr>
    <p:cSldViewPr snapToGrid="0" snapToObjects="1">
      <p:cViewPr varScale="1">
        <p:scale>
          <a:sx n="72" d="100"/>
          <a:sy n="72" d="100"/>
        </p:scale>
        <p:origin x="125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A071-E6C5-061E-F6BA-4FD99C46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58BBE4-AF7E-1F1F-DCB8-607CB503D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1569E1-2985-18EC-215F-299C285AC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CB84B9-1926-AF9F-6B11-D4B0D1144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2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S1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A0CC-D90E-2613-F938-45582C47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4BA00B-B185-38EB-0A88-18BC8AD1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54DD369-841A-9B07-6DE9-D30EF1F8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00309C-2FBB-01B2-A0A0-468D1C45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1002"/>
            <a:ext cx="8649786" cy="21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90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E454-61ED-7B7A-04DF-FA822E0B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16CA26-A6C8-FFA5-5CDA-396434E19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F0764A65-271E-FCB5-F867-18BB70D1C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30E409-B70A-1C1B-F9FE-D10B67E2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2298"/>
            <a:ext cx="8649786" cy="21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5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5494-A830-A2B7-452C-9A16B28B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ACBD35-7A32-DDAD-3298-A30864131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992A502-2E0B-A1D0-687F-96C2F9F1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7FB1F0-B490-686A-F76E-A8EB79D6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0" y="1446755"/>
            <a:ext cx="8649786" cy="231212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2D06120-4165-711B-64EF-F5BBB7B2CFE0}"/>
              </a:ext>
            </a:extLst>
          </p:cNvPr>
          <p:cNvSpPr txBox="1"/>
          <p:nvPr/>
        </p:nvSpPr>
        <p:spPr>
          <a:xfrm>
            <a:off x="245210" y="3997200"/>
            <a:ext cx="8649786" cy="177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ciudades como Barcelona, Girona y Valencia, los inmuebles con reserva instantánea presentan menor disponibilidad media.</a:t>
            </a:r>
          </a:p>
          <a:p>
            <a:pPr marL="0" indent="0">
              <a:buNone/>
            </a:pPr>
            <a:r>
              <a:rPr lang="es-ES" dirty="0"/>
              <a:t>Esto no significa baja eficiencia — al contrario, puede sugerir que estos anuncios </a:t>
            </a:r>
            <a:r>
              <a:rPr lang="es-ES" b="1" dirty="0"/>
              <a:t>reciben más reservas por ser más fáciles y rápidos de reservar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906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39A2-B9B0-2778-DF86-30E35687B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0D408A-FA8B-DA93-96BD-C947DFBC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5790B7D-E76B-D19A-3946-E2858E9D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3B9026-210D-C3C5-2911-AFC87971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21854"/>
            <a:ext cx="8649786" cy="21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7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8CC90-A3FE-8B72-A27C-CD7DEA2E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4358CCC-30DD-8678-A136-897B64A38B92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0934-95CD-08AF-2613-EC0B6770F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504A732F-F9B6-BDEC-2414-26B8A702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A46FD875-A500-D84B-7903-F15545C0F230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61AA1C8-92C8-F668-3A8D-175C1EBD9F2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83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C20CC6-0FCA-9CCE-22F1-7C873F9C47C7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CCFBEC-4603-4228-0653-40EA746286E8}"/>
              </a:ext>
            </a:extLst>
          </p:cNvPr>
          <p:cNvSpPr txBox="1"/>
          <p:nvPr/>
        </p:nvSpPr>
        <p:spPr>
          <a:xfrm>
            <a:off x="542260" y="2434856"/>
            <a:ext cx="5390707" cy="399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b="1" dirty="0"/>
              <a:t>Objetivo:</a:t>
            </a:r>
          </a:p>
          <a:p>
            <a:r>
              <a:rPr lang="es-ES" dirty="0"/>
              <a:t>Aumentar la ocupación y conversión de los anuncios con mayor potencial de rendimiento, utilizando reserva instantánea de forma segmentada y estratégica.</a:t>
            </a:r>
          </a:p>
          <a:p>
            <a:r>
              <a:rPr lang="es-ES" b="1" dirty="0"/>
              <a:t>Componentes:</a:t>
            </a:r>
          </a:p>
          <a:p>
            <a:r>
              <a:rPr lang="es-ES" dirty="0"/>
              <a:t>Identificación de Anuncios Elegibles</a:t>
            </a:r>
          </a:p>
          <a:p>
            <a:r>
              <a:rPr lang="es-ES" dirty="0"/>
              <a:t>Análisis basado 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Tipo de inmueble: priorizar </a:t>
            </a:r>
            <a:r>
              <a:rPr lang="es-ES" i="1" dirty="0" err="1"/>
              <a:t>Entire</a:t>
            </a:r>
            <a:r>
              <a:rPr lang="es-ES" i="1" dirty="0"/>
              <a:t> home/</a:t>
            </a:r>
            <a:r>
              <a:rPr lang="es-ES" i="1" dirty="0" err="1"/>
              <a:t>apt</a:t>
            </a:r>
            <a:r>
              <a:rPr lang="es-E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Historial de reservas: alta demanda;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Evaluaciones buenas y consistentes.</a:t>
            </a:r>
          </a:p>
        </p:txBody>
      </p:sp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E026B3-DD45-226B-1C4C-A9FB776A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32579D3-D0D6-1D1D-4B3E-67008A7BA9C3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FCA65D6-27C8-D97C-99B5-D25074FE53E3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24116101-BD4A-C0C1-6E38-5F383890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BFF1A3-D7DD-16C9-8850-5D648BAC1CBD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C29758-FAA2-72EF-04AF-3F7EE12EBD09}"/>
              </a:ext>
            </a:extLst>
          </p:cNvPr>
          <p:cNvSpPr txBox="1"/>
          <p:nvPr/>
        </p:nvSpPr>
        <p:spPr>
          <a:xfrm>
            <a:off x="359923" y="2347332"/>
            <a:ext cx="5117261" cy="420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Campaña de Incentivo a la Reserva Instantánea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Bonificación temporal por reservas instantáneas aceptadas;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Destacar anuncios con sello "Reserva Instantánea" en los resultados de búsqueda.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Gestión Activa con Soporte Operacional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Soporte para gestión de calendario automático con límites diarios configurables.</a:t>
            </a:r>
          </a:p>
          <a:p>
            <a:r>
              <a:rPr lang="es-ES" dirty="0"/>
              <a:t>Monitoreo de Impacto</a:t>
            </a:r>
          </a:p>
          <a:p>
            <a:r>
              <a:rPr lang="es-ES" b="0" dirty="0"/>
              <a:t>A/B </a:t>
            </a:r>
            <a:r>
              <a:rPr lang="es-ES" b="0" dirty="0" err="1"/>
              <a:t>testing</a:t>
            </a:r>
            <a:r>
              <a:rPr lang="es-ES" b="0" dirty="0"/>
              <a:t> con activación controlada en ciudades como Girona para ajustar enfoque local.</a:t>
            </a:r>
          </a:p>
        </p:txBody>
      </p:sp>
    </p:spTree>
    <p:extLst>
      <p:ext uri="{BB962C8B-B14F-4D97-AF65-F5344CB8AC3E}">
        <p14:creationId xmlns:p14="http://schemas.microsoft.com/office/powerpoint/2010/main" val="103026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5022-04ED-BF8C-9112-93CCAF62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5E3E9DE-A950-4754-4AD0-1D34FDDA3634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7F9C-5B85-EFF8-650F-27C04120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23E4ABB4-B5E8-06E4-F6E5-93CBA8EF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AD223A8-5F7F-91AA-B117-26E06C3BC66D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35DDE68-5B1E-03E8-FC1C-B8522F618F9C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0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23EDADC-21CF-74D0-CEC2-51F08D34F37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191629D-1C72-7BF2-5A80-922341A9EFAE}"/>
              </a:ext>
            </a:extLst>
          </p:cNvPr>
          <p:cNvSpPr/>
          <p:nvPr/>
        </p:nvSpPr>
        <p:spPr>
          <a:xfrm rot="5400000">
            <a:off x="1207316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0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0518-2773-9042-4021-F88422AB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C75AE295-85E4-1EEA-4E1A-DF60FB54C295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913451" y="3140211"/>
            <a:ext cx="7317097" cy="2394827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97821D-A3B0-352B-C872-04D2404A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451" y="1808735"/>
            <a:ext cx="7317097" cy="846916"/>
          </a:xfrm>
        </p:spPr>
        <p:txBody>
          <a:bodyPr>
            <a:normAutofit fontScale="92500"/>
          </a:bodyPr>
          <a:lstStyle/>
          <a:p>
            <a:pPr algn="just">
              <a:spcAft>
                <a:spcPts val="1125"/>
              </a:spcAft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A6D966-A1E5-2207-1576-8AD24751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EBE44-97F2-20DF-2CF9-86CDCB33889A}"/>
              </a:ext>
            </a:extLst>
          </p:cNvPr>
          <p:cNvSpPr txBox="1">
            <a:spLocks/>
          </p:cNvSpPr>
          <p:nvPr/>
        </p:nvSpPr>
        <p:spPr>
          <a:xfrm>
            <a:off x="1050112" y="3263629"/>
            <a:ext cx="7043774" cy="22714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just">
              <a:spcAft>
                <a:spcPts val="1125"/>
              </a:spcAft>
              <a:buNone/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2ADA001-2EC3-DC44-C1DE-69DC78C8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0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913451" y="1385277"/>
            <a:ext cx="7317097" cy="846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2" y="2648638"/>
            <a:ext cx="7798943" cy="2406442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Excepteur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occaecat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cupidatat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proident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sunt in culpa qui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officia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deserunt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mollit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."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EF746-9267-8B3E-B989-66A0516C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99B9BC3F-BEAD-2D79-5D0F-1887B6D37266}"/>
              </a:ext>
            </a:extLst>
          </p:cNvPr>
          <p:cNvSpPr/>
          <p:nvPr/>
        </p:nvSpPr>
        <p:spPr>
          <a:xfrm>
            <a:off x="1754371" y="5252680"/>
            <a:ext cx="5797831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4741E1C-5DF4-70E0-6EFA-88B76082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67C7B4-3022-170A-AC70-823324F2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8" y="754779"/>
            <a:ext cx="8649786" cy="27820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77DC67B-1A90-FE7B-A71E-D260224895D1}"/>
              </a:ext>
            </a:extLst>
          </p:cNvPr>
          <p:cNvSpPr txBox="1"/>
          <p:nvPr/>
        </p:nvSpPr>
        <p:spPr>
          <a:xfrm>
            <a:off x="1587998" y="5327305"/>
            <a:ext cx="5964205" cy="605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s-ES" dirty="0"/>
              <a:t>💡</a:t>
            </a:r>
            <a:r>
              <a:rPr lang="es-ES" sz="1800" dirty="0"/>
              <a:t>La estrategia de reserva instantánea debe considerar el tipo de inmueble y perfil del anfitrión.</a:t>
            </a:r>
            <a:endParaRPr lang="es-E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FE3BA-DC95-CEC3-6FB1-95BDD4A1D111}"/>
              </a:ext>
            </a:extLst>
          </p:cNvPr>
          <p:cNvSpPr txBox="1"/>
          <p:nvPr/>
        </p:nvSpPr>
        <p:spPr>
          <a:xfrm>
            <a:off x="567272" y="3804980"/>
            <a:ext cx="8005656" cy="126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El gráfico de tipos de inmueble revela que la reserva instantánea es más común en </a:t>
            </a:r>
            <a:r>
              <a:rPr lang="es-ES" dirty="0" err="1"/>
              <a:t>Entire</a:t>
            </a:r>
            <a:r>
              <a:rPr lang="es-ES" dirty="0"/>
              <a:t> home/</a:t>
            </a:r>
            <a:r>
              <a:rPr lang="es-ES" dirty="0" err="1"/>
              <a:t>apt</a:t>
            </a:r>
            <a:r>
              <a:rPr lang="es-ES" dirty="0"/>
              <a:t>, mientras que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room</a:t>
            </a:r>
            <a:r>
              <a:rPr lang="es-ES" dirty="0"/>
              <a:t> tiende a evitarla.</a:t>
            </a:r>
          </a:p>
          <a:p>
            <a:r>
              <a:rPr lang="es-ES" dirty="0"/>
              <a:t>La decisión de usar reserva instantánea está vinculada al nivel de control deseado por el anfitrión, principalmente cuando comparte el espacio.</a:t>
            </a:r>
          </a:p>
        </p:txBody>
      </p:sp>
    </p:spTree>
    <p:extLst>
      <p:ext uri="{BB962C8B-B14F-4D97-AF65-F5344CB8AC3E}">
        <p14:creationId xmlns:p14="http://schemas.microsoft.com/office/powerpoint/2010/main" val="211624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EB5F2-9A16-F817-827E-84074507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4F39EF1-E042-56E0-5B22-D19686E971C3}"/>
              </a:ext>
            </a:extLst>
          </p:cNvPr>
          <p:cNvSpPr/>
          <p:nvPr/>
        </p:nvSpPr>
        <p:spPr>
          <a:xfrm>
            <a:off x="1392865" y="5334935"/>
            <a:ext cx="6542419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EE67B75-7391-EDEC-083E-0F14EFAC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BE188-A460-6DAF-3E4C-6FF7740C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8" y="659945"/>
            <a:ext cx="8649786" cy="231212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68DDDB0-653E-FC7A-E554-3EFE66C93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10" y="3051545"/>
            <a:ext cx="8649786" cy="23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endParaRPr lang="en-US" altLang="en-U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(Private room),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activación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suele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asociada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menor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disponibilidad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(Shared room),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anuncios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sólo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(Entire home/apt),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mixto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dependiendo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ciudad.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69605F-A734-47E4-A9BA-60AEF1DEA5B9}"/>
              </a:ext>
            </a:extLst>
          </p:cNvPr>
          <p:cNvSpPr txBox="1"/>
          <p:nvPr/>
        </p:nvSpPr>
        <p:spPr>
          <a:xfrm>
            <a:off x="1392866" y="5389039"/>
            <a:ext cx="6542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💡El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efecto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es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uniforme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deben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estrategias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diferenciadas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62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EE8AF29-6FE3-E9CF-3F48-62BA9119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08095"/>
            <a:ext cx="8649786" cy="21880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50431EB-1BC1-5CB8-D6AC-D55D33AFC3B1}"/>
              </a:ext>
            </a:extLst>
          </p:cNvPr>
          <p:cNvSpPr txBox="1"/>
          <p:nvPr/>
        </p:nvSpPr>
        <p:spPr>
          <a:xfrm>
            <a:off x="326570" y="3696126"/>
            <a:ext cx="8416213" cy="430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Barcelona, los alojamientos </a:t>
            </a:r>
            <a:r>
              <a:rPr lang="es-ES" b="1" dirty="0"/>
              <a:t>sin</a:t>
            </a:r>
            <a:r>
              <a:rPr lang="es-ES" dirty="0"/>
              <a:t> reserva automática </a:t>
            </a:r>
            <a:r>
              <a:rPr lang="es-ES" sz="1200" dirty="0"/>
              <a:t>(FALSO) </a:t>
            </a:r>
            <a:r>
              <a:rPr lang="es-ES" dirty="0"/>
              <a:t>presentan una disponibilidad media de 11,42 días en los próximos 30 días.</a:t>
            </a:r>
          </a:p>
          <a:p>
            <a:pPr marL="0" indent="0">
              <a:buNone/>
            </a:pPr>
            <a:r>
              <a:rPr lang="es-ES" dirty="0"/>
              <a:t>En cambio, aquellos </a:t>
            </a:r>
            <a:r>
              <a:rPr lang="es-ES" b="1" dirty="0"/>
              <a:t>con</a:t>
            </a:r>
            <a:r>
              <a:rPr lang="es-ES" dirty="0"/>
              <a:t> reserva automática </a:t>
            </a:r>
            <a:r>
              <a:rPr lang="es-ES" sz="1200" dirty="0"/>
              <a:t>(VERDADERO) </a:t>
            </a:r>
            <a:r>
              <a:rPr lang="es-ES" dirty="0"/>
              <a:t>tienen una disponibilidad ligeramente menor: 11,05 días.</a:t>
            </a:r>
          </a:p>
          <a:p>
            <a:pPr marL="0" indent="0">
              <a:buNone/>
            </a:pPr>
            <a:r>
              <a:rPr lang="es-ES" dirty="0"/>
              <a:t>Esto representa un impacto negativo de -0,36 días, es decir, una disminución del 3,20% en la disponibilidad cuando se activa la opción de reserva instantánea.</a:t>
            </a:r>
          </a:p>
          <a:p>
            <a:pPr marL="0" indent="0">
              <a:buNone/>
            </a:pPr>
            <a:r>
              <a:rPr lang="es-ES" dirty="0"/>
              <a:t>Esto podría indicar que los alojamientos con reserva automática tienen una mayor demanda, lo que reduce su disponibilidad.</a:t>
            </a: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2500</TotalTime>
  <Words>899</Words>
  <Application>Microsoft Office PowerPoint</Application>
  <PresentationFormat>Apresentação na tela (4:3)</PresentationFormat>
  <Paragraphs>77</Paragraphs>
  <Slides>19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Apresentação do PowerPoint</vt:lpstr>
      <vt:lpstr>Apresentação do PowerPoint</vt:lpstr>
      <vt:lpstr>Títol</vt:lpstr>
      <vt:lpstr>Apresentação do PowerPoint</vt:lpstr>
      <vt:lpstr>Títol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Gabriel Castro</dc:creator>
  <cp:keywords/>
  <dc:description>generated using python-pptx</dc:description>
  <cp:lastModifiedBy>Gabriel Castro</cp:lastModifiedBy>
  <cp:revision>47</cp:revision>
  <dcterms:created xsi:type="dcterms:W3CDTF">2013-01-27T09:14:16Z</dcterms:created>
  <dcterms:modified xsi:type="dcterms:W3CDTF">2025-05-20T15:42:11Z</dcterms:modified>
  <cp:category/>
</cp:coreProperties>
</file>